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DDA0DD"/>
    <a:srgbClr val="FF76E8"/>
    <a:srgbClr val="FF0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19B9E-9F6E-39C7-5297-C77358650341}" v="390" dt="2024-12-22T17:42:15.323"/>
    <p1510:client id="{9A039E37-0B2B-7651-9773-C17F96478150}" v="52" dt="2024-12-24T15:43:56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4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0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5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97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8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12/24/2024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12/24/2024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8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12/24/2024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1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12/24/2024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3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12/24/2024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12/24/2024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6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4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AB95B62F-9B48-C0F5-5BC0-FBB8D051021B}"/>
              </a:ext>
            </a:extLst>
          </p:cNvPr>
          <p:cNvSpPr/>
          <p:nvPr/>
        </p:nvSpPr>
        <p:spPr>
          <a:xfrm rot="5400000">
            <a:off x="-3438817" y="-3317702"/>
            <a:ext cx="5862137" cy="6948047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473670" y="3034086"/>
            <a:ext cx="6779858" cy="14962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ru-RU" sz="9600"/>
              <a:t>UNI-RU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1161" y="-624647"/>
            <a:ext cx="4086396" cy="450765"/>
          </a:xfrm>
        </p:spPr>
        <p:txBody>
          <a:bodyPr anchor="t">
            <a:normAutofit/>
          </a:bodyPr>
          <a:lstStyle/>
          <a:p>
            <a:pPr algn="l"/>
            <a:r>
              <a:rPr lang="ru-RU"/>
              <a:t>Делали: Павел </a:t>
            </a:r>
            <a:r>
              <a:rPr lang="ru-RU" err="1"/>
              <a:t>Шардин</a:t>
            </a:r>
            <a:r>
              <a:rPr lang="ru-RU"/>
              <a:t>, Артем Демкин</a:t>
            </a:r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8898A648-B6A0-1F9B-7B20-6F29DC4CEC55}"/>
              </a:ext>
            </a:extLst>
          </p:cNvPr>
          <p:cNvSpPr/>
          <p:nvPr/>
        </p:nvSpPr>
        <p:spPr>
          <a:xfrm rot="-5400000">
            <a:off x="7003319" y="1927836"/>
            <a:ext cx="2998069" cy="12185702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4B80229D-5468-86FB-D1E7-F5CDFE0307E7}"/>
              </a:ext>
            </a:extLst>
          </p:cNvPr>
          <p:cNvSpPr/>
          <p:nvPr/>
        </p:nvSpPr>
        <p:spPr>
          <a:xfrm>
            <a:off x="3209760" y="2294567"/>
            <a:ext cx="1714231" cy="1570457"/>
          </a:xfrm>
          <a:prstGeom prst="flowChartConnector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772B5247-32E1-5D48-2B70-FF5FE8F8A403}"/>
              </a:ext>
            </a:extLst>
          </p:cNvPr>
          <p:cNvSpPr/>
          <p:nvPr/>
        </p:nvSpPr>
        <p:spPr>
          <a:xfrm>
            <a:off x="5241759" y="2303325"/>
            <a:ext cx="1714231" cy="1570457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EF7B896-3783-F248-AD4C-B5D66E425B43}"/>
              </a:ext>
            </a:extLst>
          </p:cNvPr>
          <p:cNvSpPr/>
          <p:nvPr/>
        </p:nvSpPr>
        <p:spPr>
          <a:xfrm>
            <a:off x="7273759" y="2364635"/>
            <a:ext cx="1714231" cy="1570457"/>
          </a:xfrm>
          <a:prstGeom prst="flowChartConnector">
            <a:avLst/>
          </a:prstGeom>
          <a:solidFill>
            <a:srgbClr val="80808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верхние углы 9">
            <a:extLst>
              <a:ext uri="{FF2B5EF4-FFF2-40B4-BE49-F238E27FC236}">
                <a16:creationId xmlns:a16="http://schemas.microsoft.com/office/drawing/2014/main" id="{E8B1C4EA-F3F4-A33D-7BF5-46774ECD64BC}"/>
              </a:ext>
            </a:extLst>
          </p:cNvPr>
          <p:cNvSpPr/>
          <p:nvPr/>
        </p:nvSpPr>
        <p:spPr>
          <a:xfrm rot="16200000">
            <a:off x="13831704" y="860051"/>
            <a:ext cx="1433305" cy="4702694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10800000">
            <a:off x="14051" y="1049"/>
            <a:ext cx="12193741" cy="1647331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56EA5-86DE-12E4-F1AD-C3A52B877D0F}"/>
              </a:ext>
            </a:extLst>
          </p:cNvPr>
          <p:cNvSpPr txBox="1"/>
          <p:nvPr/>
        </p:nvSpPr>
        <p:spPr>
          <a:xfrm>
            <a:off x="12381763" y="2614212"/>
            <a:ext cx="43696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>
                <a:ea typeface="+mn-lt"/>
                <a:cs typeface="+mn-lt"/>
              </a:rPr>
              <a:t>В ассортименте у нас будут такие товары как брендовая спортивная и повседневная обувь и техника для измерения физических данных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911" y="-810524"/>
            <a:ext cx="4835336" cy="809065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Уникальность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9211969" y="3896828"/>
            <a:ext cx="1646943" cy="4278420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02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верхние углы 9">
            <a:extLst>
              <a:ext uri="{FF2B5EF4-FFF2-40B4-BE49-F238E27FC236}">
                <a16:creationId xmlns:a16="http://schemas.microsoft.com/office/drawing/2014/main" id="{E8B1C4EA-F3F4-A33D-7BF5-46774ECD64BC}"/>
              </a:ext>
            </a:extLst>
          </p:cNvPr>
          <p:cNvSpPr/>
          <p:nvPr/>
        </p:nvSpPr>
        <p:spPr>
          <a:xfrm rot="16200000">
            <a:off x="8909360" y="1061499"/>
            <a:ext cx="1888752" cy="4650143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10800000">
            <a:off x="5137844" y="27325"/>
            <a:ext cx="7052431" cy="2418089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56EA5-86DE-12E4-F1AD-C3A52B877D0F}"/>
              </a:ext>
            </a:extLst>
          </p:cNvPr>
          <p:cNvSpPr txBox="1"/>
          <p:nvPr/>
        </p:nvSpPr>
        <p:spPr>
          <a:xfrm>
            <a:off x="7801004" y="2447798"/>
            <a:ext cx="43696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>
                <a:ea typeface="+mn-lt"/>
                <a:cs typeface="+mn-lt"/>
              </a:rPr>
              <a:t>Уникальность нашего проекта в том что в нашем онлайн-магазине будет присутствовать брендовая обувь и техника, которой нет на российском рынке или же её продают по бешеным ценам </a:t>
            </a:r>
            <a:endParaRPr lang="ru-RU" sz="20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911" y="284304"/>
            <a:ext cx="4835336" cy="809065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Уникальность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9868865" y="4553724"/>
            <a:ext cx="2487771" cy="2123801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Изображение выглядит как башмак, сникер, сникеры, Обувь для ходьбы&#10;&#10;Автоматически созданное описание">
            <a:extLst>
              <a:ext uri="{FF2B5EF4-FFF2-40B4-BE49-F238E27FC236}">
                <a16:creationId xmlns:a16="http://schemas.microsoft.com/office/drawing/2014/main" id="{38FF60CD-1C95-9C07-D420-64A19B4C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63" y="757786"/>
            <a:ext cx="3100771" cy="1698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 descr="Изображение выглядит как текст, снимок экрана, Шриф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4FDDCD2-1365-9880-5DB9-1239FE7C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28" y="2450389"/>
            <a:ext cx="3581400" cy="48577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башмак, сникеры, Обувь для ходьбы&#10;&#10;Автоматически созданное описание">
            <a:extLst>
              <a:ext uri="{FF2B5EF4-FFF2-40B4-BE49-F238E27FC236}">
                <a16:creationId xmlns:a16="http://schemas.microsoft.com/office/drawing/2014/main" id="{97634EA0-F268-40E2-C527-F8DDD3EB8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2" y="3426737"/>
            <a:ext cx="4947314" cy="23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верхние углы 9">
            <a:extLst>
              <a:ext uri="{FF2B5EF4-FFF2-40B4-BE49-F238E27FC236}">
                <a16:creationId xmlns:a16="http://schemas.microsoft.com/office/drawing/2014/main" id="{E8B1C4EA-F3F4-A33D-7BF5-46774ECD64BC}"/>
              </a:ext>
            </a:extLst>
          </p:cNvPr>
          <p:cNvSpPr/>
          <p:nvPr/>
        </p:nvSpPr>
        <p:spPr>
          <a:xfrm rot="5400000">
            <a:off x="13606465" y="-803695"/>
            <a:ext cx="1684036" cy="4741127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10800000">
            <a:off x="5137844" y="27325"/>
            <a:ext cx="7052431" cy="2418089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56EA5-86DE-12E4-F1AD-C3A52B877D0F}"/>
              </a:ext>
            </a:extLst>
          </p:cNvPr>
          <p:cNvSpPr txBox="1"/>
          <p:nvPr/>
        </p:nvSpPr>
        <p:spPr>
          <a:xfrm>
            <a:off x="12282019" y="810066"/>
            <a:ext cx="454027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Большой выбор товаров</a:t>
            </a:r>
            <a:endParaRPr lang="ru-RU" dirty="0"/>
          </a:p>
          <a:p>
            <a:pPr marL="342900" indent="-34290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Быстрая доставка по всей России</a:t>
            </a:r>
            <a:endParaRPr lang="ru-RU" dirty="0"/>
          </a:p>
          <a:p>
            <a:pPr marL="342900" indent="-34290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Удобные способы оплаты</a:t>
            </a:r>
            <a:endParaRPr lang="ru-RU" dirty="0"/>
          </a:p>
          <a:p>
            <a:pPr marL="342900" indent="-34290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Каждый товар имеет свой видеообзор</a:t>
            </a:r>
            <a:endParaRPr lang="ru-RU" dirty="0" err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77" y="-864383"/>
            <a:ext cx="4835336" cy="809065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Уникальность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9868865" y="4553724"/>
            <a:ext cx="2487771" cy="2123801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87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10800000">
            <a:off x="7362533" y="27325"/>
            <a:ext cx="4880292" cy="2505675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7" y="125341"/>
            <a:ext cx="4835336" cy="809065"/>
          </a:xfrm>
        </p:spPr>
        <p:txBody>
          <a:bodyPr>
            <a:normAutofit/>
          </a:bodyPr>
          <a:lstStyle/>
          <a:p>
            <a:pPr algn="r"/>
            <a:r>
              <a:rPr lang="ru-RU"/>
              <a:t>Преимущества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7622279" y="2315896"/>
            <a:ext cx="2505288" cy="6581939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DEEA3BD8-BAF9-BBF2-C163-848FCCD426CF}"/>
              </a:ext>
            </a:extLst>
          </p:cNvPr>
          <p:cNvSpPr/>
          <p:nvPr/>
        </p:nvSpPr>
        <p:spPr>
          <a:xfrm rot="5400000">
            <a:off x="1444531" y="-835985"/>
            <a:ext cx="1679722" cy="4716682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E1368-3F49-5D89-D122-7B547E192249}"/>
              </a:ext>
            </a:extLst>
          </p:cNvPr>
          <p:cNvSpPr txBox="1"/>
          <p:nvPr/>
        </p:nvSpPr>
        <p:spPr>
          <a:xfrm>
            <a:off x="105706" y="778169"/>
            <a:ext cx="454027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Большой выбор товаров</a:t>
            </a:r>
            <a:endParaRPr lang="ru-RU" dirty="0"/>
          </a:p>
          <a:p>
            <a:pPr marL="342900" indent="-34290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Быстрая доставка по всей России</a:t>
            </a:r>
            <a:endParaRPr lang="ru-RU" dirty="0"/>
          </a:p>
          <a:p>
            <a:pPr marL="342900" indent="-34290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Удобные способы оплаты</a:t>
            </a:r>
            <a:endParaRPr lang="ru-RU" dirty="0"/>
          </a:p>
          <a:p>
            <a:pPr marL="342900" indent="-34290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Каждый товар имеет свой видеообзор</a:t>
            </a:r>
            <a:endParaRPr lang="ru-RU" dirty="0" err="1"/>
          </a:p>
        </p:txBody>
      </p:sp>
      <p:pic>
        <p:nvPicPr>
          <p:cNvPr id="9" name="Рисунок 8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D217E79-43F4-38E5-CF6E-C8018D54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948" y="2078014"/>
            <a:ext cx="5615216" cy="2369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59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10800000">
            <a:off x="7362533" y="27325"/>
            <a:ext cx="4880292" cy="2505675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7" y="-785556"/>
            <a:ext cx="4835336" cy="809065"/>
          </a:xfrm>
        </p:spPr>
        <p:txBody>
          <a:bodyPr>
            <a:normAutofit/>
          </a:bodyPr>
          <a:lstStyle/>
          <a:p>
            <a:pPr algn="r"/>
            <a:r>
              <a:rPr lang="ru-RU"/>
              <a:t>Преимущества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7622279" y="2315896"/>
            <a:ext cx="2505288" cy="6581939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DEEA3BD8-BAF9-BBF2-C163-848FCCD426CF}"/>
              </a:ext>
            </a:extLst>
          </p:cNvPr>
          <p:cNvSpPr/>
          <p:nvPr/>
        </p:nvSpPr>
        <p:spPr>
          <a:xfrm rot="5400000">
            <a:off x="-3109950" y="-1089985"/>
            <a:ext cx="1303101" cy="4742957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E1368-3F49-5D89-D122-7B547E192249}"/>
              </a:ext>
            </a:extLst>
          </p:cNvPr>
          <p:cNvSpPr txBox="1"/>
          <p:nvPr/>
        </p:nvSpPr>
        <p:spPr>
          <a:xfrm>
            <a:off x="-4623949" y="725617"/>
            <a:ext cx="454027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UNI-RU-это отличный онлайн-магазин в котором вы найдете много всего полезного и интересного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86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5400000">
            <a:off x="4813775" y="-4873122"/>
            <a:ext cx="2554878" cy="12214606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1" y="217306"/>
            <a:ext cx="4835336" cy="809065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4791057" y="-502190"/>
            <a:ext cx="2557839" cy="12165560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DEEA3BD8-BAF9-BBF2-C163-848FCCD426CF}"/>
              </a:ext>
            </a:extLst>
          </p:cNvPr>
          <p:cNvSpPr/>
          <p:nvPr/>
        </p:nvSpPr>
        <p:spPr>
          <a:xfrm rot="5400000">
            <a:off x="1740135" y="878515"/>
            <a:ext cx="1246171" cy="4716682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E1368-3F49-5D89-D122-7B547E192249}"/>
              </a:ext>
            </a:extLst>
          </p:cNvPr>
          <p:cNvSpPr txBox="1"/>
          <p:nvPr/>
        </p:nvSpPr>
        <p:spPr>
          <a:xfrm>
            <a:off x="184534" y="2709445"/>
            <a:ext cx="45402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>
                <a:ea typeface="+mn-lt"/>
                <a:cs typeface="+mn-lt"/>
              </a:rPr>
              <a:t>UNI-RU-это отличный онлайн-магазин в котором вы найдете много всего полезного и интересного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125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5400000">
            <a:off x="2646582" y="-2689541"/>
            <a:ext cx="6905652" cy="12198219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2652540" y="-2665287"/>
            <a:ext cx="6859452" cy="12140980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усеченные противолежащие углы 9">
            <a:extLst>
              <a:ext uri="{FF2B5EF4-FFF2-40B4-BE49-F238E27FC236}">
                <a16:creationId xmlns:a16="http://schemas.microsoft.com/office/drawing/2014/main" id="{44FD36E2-9F58-C00B-32B6-842996101183}"/>
              </a:ext>
            </a:extLst>
          </p:cNvPr>
          <p:cNvSpPr/>
          <p:nvPr/>
        </p:nvSpPr>
        <p:spPr>
          <a:xfrm>
            <a:off x="2138790" y="-1767349"/>
            <a:ext cx="7780866" cy="1586544"/>
          </a:xfrm>
          <a:prstGeom prst="snip2Diag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AC45295-D153-D03B-A83D-256EE7A836DA}"/>
              </a:ext>
            </a:extLst>
          </p:cNvPr>
          <p:cNvSpPr txBox="1">
            <a:spLocks/>
          </p:cNvSpPr>
          <p:nvPr/>
        </p:nvSpPr>
        <p:spPr>
          <a:xfrm>
            <a:off x="2070417" y="-1421404"/>
            <a:ext cx="7916110" cy="809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dirty="0"/>
              <a:t>Спасибо за внимание</a:t>
            </a:r>
            <a:endParaRPr lang="ru-RU" sz="6000"/>
          </a:p>
        </p:txBody>
      </p:sp>
    </p:spTree>
    <p:extLst>
      <p:ext uri="{BB962C8B-B14F-4D97-AF65-F5344CB8AC3E}">
        <p14:creationId xmlns:p14="http://schemas.microsoft.com/office/powerpoint/2010/main" val="800803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5400000">
            <a:off x="5198872" y="-5225444"/>
            <a:ext cx="1768298" cy="12132671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усеченные противолежащие углы 2">
            <a:extLst>
              <a:ext uri="{FF2B5EF4-FFF2-40B4-BE49-F238E27FC236}">
                <a16:creationId xmlns:a16="http://schemas.microsoft.com/office/drawing/2014/main" id="{FCE32242-93E5-19B4-04C2-919CBA5ED037}"/>
              </a:ext>
            </a:extLst>
          </p:cNvPr>
          <p:cNvSpPr/>
          <p:nvPr/>
        </p:nvSpPr>
        <p:spPr>
          <a:xfrm>
            <a:off x="2409177" y="2681748"/>
            <a:ext cx="7780866" cy="1586544"/>
          </a:xfrm>
          <a:prstGeom prst="snip2Diag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804" y="3027693"/>
            <a:ext cx="7916110" cy="80906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6000" dirty="0"/>
              <a:t>Спасибо за внимание</a:t>
            </a:r>
            <a:endParaRPr lang="ru-RU" sz="6000"/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5278572" y="-47447"/>
            <a:ext cx="1591001" cy="12173753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746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AB95B62F-9B48-C0F5-5BC0-FBB8D051021B}"/>
              </a:ext>
            </a:extLst>
          </p:cNvPr>
          <p:cNvSpPr/>
          <p:nvPr/>
        </p:nvSpPr>
        <p:spPr>
          <a:xfrm rot="5400000">
            <a:off x="542633" y="-545927"/>
            <a:ext cx="5862137" cy="6948047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82245" y="2929311"/>
            <a:ext cx="6779858" cy="14962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ru-RU" sz="9600"/>
              <a:t>UNI-RU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8311" y="156403"/>
            <a:ext cx="4086396" cy="450765"/>
          </a:xfrm>
        </p:spPr>
        <p:txBody>
          <a:bodyPr anchor="t">
            <a:normAutofit/>
          </a:bodyPr>
          <a:lstStyle/>
          <a:p>
            <a:pPr algn="l"/>
            <a:r>
              <a:rPr lang="ru-RU"/>
              <a:t>Делали: Павел </a:t>
            </a:r>
            <a:r>
              <a:rPr lang="ru-RU" err="1"/>
              <a:t>Шардин</a:t>
            </a:r>
            <a:r>
              <a:rPr lang="ru-RU"/>
              <a:t>, Артем Демкин</a:t>
            </a:r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8898A648-B6A0-1F9B-7B20-6F29DC4CEC55}"/>
              </a:ext>
            </a:extLst>
          </p:cNvPr>
          <p:cNvSpPr/>
          <p:nvPr/>
        </p:nvSpPr>
        <p:spPr>
          <a:xfrm rot="-5400000">
            <a:off x="7003319" y="1927836"/>
            <a:ext cx="2998069" cy="12185702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верхние углы 6">
            <a:extLst>
              <a:ext uri="{FF2B5EF4-FFF2-40B4-BE49-F238E27FC236}">
                <a16:creationId xmlns:a16="http://schemas.microsoft.com/office/drawing/2014/main" id="{5D27A436-6DC3-2EA5-2A36-1217EA09221A}"/>
              </a:ext>
            </a:extLst>
          </p:cNvPr>
          <p:cNvSpPr/>
          <p:nvPr/>
        </p:nvSpPr>
        <p:spPr>
          <a:xfrm rot="16200000">
            <a:off x="13964398" y="334264"/>
            <a:ext cx="2657433" cy="6194521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0DEDE-9977-6C1A-0194-9FDE89102A9E}"/>
              </a:ext>
            </a:extLst>
          </p:cNvPr>
          <p:cNvSpPr txBox="1"/>
          <p:nvPr/>
        </p:nvSpPr>
        <p:spPr>
          <a:xfrm>
            <a:off x="12640030" y="2461823"/>
            <a:ext cx="53194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400">
                <a:ea typeface="+mn-lt"/>
                <a:cs typeface="+mn-lt"/>
              </a:rPr>
              <a:t>Разработка и запуск онлайн-магазина для продажи брендовой обуви и аксессуаров для обычных обывателей и спортсменов, ориентированного на российский рынок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04652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верхние углы 2">
            <a:extLst>
              <a:ext uri="{FF2B5EF4-FFF2-40B4-BE49-F238E27FC236}">
                <a16:creationId xmlns:a16="http://schemas.microsoft.com/office/drawing/2014/main" id="{1E4916B1-D4CE-31FF-A6CC-A44C649929A9}"/>
              </a:ext>
            </a:extLst>
          </p:cNvPr>
          <p:cNvSpPr/>
          <p:nvPr/>
        </p:nvSpPr>
        <p:spPr>
          <a:xfrm rot="16200000">
            <a:off x="7754536" y="334264"/>
            <a:ext cx="2657433" cy="6194521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5400000">
            <a:off x="4593494" y="-4596789"/>
            <a:ext cx="2998069" cy="12185702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73" y="320040"/>
            <a:ext cx="4835336" cy="809065"/>
          </a:xfrm>
        </p:spPr>
        <p:txBody>
          <a:bodyPr>
            <a:normAutofit/>
          </a:bodyPr>
          <a:lstStyle/>
          <a:p>
            <a:r>
              <a:rPr lang="ru-RU"/>
              <a:t>Цель проекта</a:t>
            </a:r>
          </a:p>
        </p:txBody>
      </p:sp>
      <p:pic>
        <p:nvPicPr>
          <p:cNvPr id="10" name="Объект 9" descr="Изображение выглядит как Шрифт, текст, Графика, розовый&#10;&#10;Автоматически созданное описание">
            <a:extLst>
              <a:ext uri="{FF2B5EF4-FFF2-40B4-BE49-F238E27FC236}">
                <a16:creationId xmlns:a16="http://schemas.microsoft.com/office/drawing/2014/main" id="{726CA820-0849-64FA-DB22-7AE7C2E7C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11" y="3163804"/>
            <a:ext cx="5381625" cy="83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-5400000">
            <a:off x="10691518" y="5358861"/>
            <a:ext cx="1521694" cy="1479602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4736D6-A867-F9BF-A5A6-3060CEB16A6A}"/>
              </a:ext>
            </a:extLst>
          </p:cNvPr>
          <p:cNvSpPr txBox="1"/>
          <p:nvPr/>
        </p:nvSpPr>
        <p:spPr>
          <a:xfrm>
            <a:off x="6097340" y="2461823"/>
            <a:ext cx="53194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400">
                <a:ea typeface="+mn-lt"/>
                <a:cs typeface="+mn-lt"/>
              </a:rPr>
              <a:t>Разработка и запуск онлайн-магазина для продажи брендовой обуви и аксессуаров для обычных обывателей и спортсменов, ориентированного на российский рынок</a:t>
            </a:r>
            <a:endParaRPr lang="ru-RU" sz="2400"/>
          </a:p>
        </p:txBody>
      </p:sp>
      <p:pic>
        <p:nvPicPr>
          <p:cNvPr id="12" name="Рисунок 11" descr="Picture background">
            <a:extLst>
              <a:ext uri="{FF2B5EF4-FFF2-40B4-BE49-F238E27FC236}">
                <a16:creationId xmlns:a16="http://schemas.microsoft.com/office/drawing/2014/main" id="{9986DBB6-52C1-6AB6-11D9-B26DCA70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1" y="3999890"/>
            <a:ext cx="4709651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8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5400000">
            <a:off x="4593494" y="-4596789"/>
            <a:ext cx="2998069" cy="12185702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684" y="-809822"/>
            <a:ext cx="4835336" cy="809065"/>
          </a:xfrm>
        </p:spPr>
        <p:txBody>
          <a:bodyPr>
            <a:normAutofit/>
          </a:bodyPr>
          <a:lstStyle/>
          <a:p>
            <a:r>
              <a:rPr lang="ru-RU"/>
              <a:t>Для кого нужно?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-5400000">
            <a:off x="10691518" y="5358861"/>
            <a:ext cx="1521694" cy="1479602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BBEBC713-4E69-0948-B33E-F424E16F475C}"/>
              </a:ext>
            </a:extLst>
          </p:cNvPr>
          <p:cNvSpPr/>
          <p:nvPr/>
        </p:nvSpPr>
        <p:spPr>
          <a:xfrm>
            <a:off x="5332140" y="6945714"/>
            <a:ext cx="5188191" cy="3432694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0412C-886C-E1D3-6416-45FDC8C7247C}"/>
              </a:ext>
            </a:extLst>
          </p:cNvPr>
          <p:cNvSpPr txBox="1"/>
          <p:nvPr/>
        </p:nvSpPr>
        <p:spPr>
          <a:xfrm>
            <a:off x="5648937" y="7197301"/>
            <a:ext cx="45565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>
                <a:ea typeface="+mn-lt"/>
                <a:cs typeface="+mn-lt"/>
              </a:rPr>
              <a:t>Мужчины и женщины следящие за своим здоровьем и увлекающиеся спортивной техникой и спортом. В них входят как обычные люди, увлекающейся брендовой обувью, и спортсменов национального и мирового уровня.</a:t>
            </a:r>
            <a:endParaRPr lang="ru-RU"/>
          </a:p>
        </p:txBody>
      </p:sp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E033D828-9C33-1D65-40B8-CE4341B6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54" r="15886" b="-297"/>
          <a:stretch/>
        </p:blipFill>
        <p:spPr>
          <a:xfrm>
            <a:off x="298102" y="7149113"/>
            <a:ext cx="2199613" cy="183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 descr="Picture background">
            <a:extLst>
              <a:ext uri="{FF2B5EF4-FFF2-40B4-BE49-F238E27FC236}">
                <a16:creationId xmlns:a16="http://schemas.microsoft.com/office/drawing/2014/main" id="{0E2E8F45-E7C7-1B9E-E279-142FE557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53" t="110" r="9010" b="-345"/>
          <a:stretch/>
        </p:blipFill>
        <p:spPr>
          <a:xfrm>
            <a:off x="2686425" y="7716915"/>
            <a:ext cx="2208407" cy="1887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Рисунок 11" descr="Picture background">
            <a:extLst>
              <a:ext uri="{FF2B5EF4-FFF2-40B4-BE49-F238E27FC236}">
                <a16:creationId xmlns:a16="http://schemas.microsoft.com/office/drawing/2014/main" id="{39195245-9CF5-27C4-06CB-B989CD0C7B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42" t="1506" r="10690" b="910"/>
          <a:stretch/>
        </p:blipFill>
        <p:spPr>
          <a:xfrm>
            <a:off x="2595758" y="9828828"/>
            <a:ext cx="2312668" cy="1897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 descr="Picture background">
            <a:extLst>
              <a:ext uri="{FF2B5EF4-FFF2-40B4-BE49-F238E27FC236}">
                <a16:creationId xmlns:a16="http://schemas.microsoft.com/office/drawing/2014/main" id="{C6AF2CBC-8334-06AC-A1D7-B67D715EEE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37" t="4777" r="12686" b="27070"/>
          <a:stretch/>
        </p:blipFill>
        <p:spPr>
          <a:xfrm>
            <a:off x="288076" y="9135437"/>
            <a:ext cx="2207633" cy="1869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 descr="Picture background">
            <a:extLst>
              <a:ext uri="{FF2B5EF4-FFF2-40B4-BE49-F238E27FC236}">
                <a16:creationId xmlns:a16="http://schemas.microsoft.com/office/drawing/2014/main" id="{6154A031-4971-B42E-E0AC-289C9FE95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57" y="11216066"/>
            <a:ext cx="2200165" cy="1897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Рисунок 17" descr="Picture background">
            <a:extLst>
              <a:ext uri="{FF2B5EF4-FFF2-40B4-BE49-F238E27FC236}">
                <a16:creationId xmlns:a16="http://schemas.microsoft.com/office/drawing/2014/main" id="{DE656150-80BA-49FB-CA5E-A6530319E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200" y="11938240"/>
            <a:ext cx="2382253" cy="2342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2812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верхние углы 9">
            <a:extLst>
              <a:ext uri="{FF2B5EF4-FFF2-40B4-BE49-F238E27FC236}">
                <a16:creationId xmlns:a16="http://schemas.microsoft.com/office/drawing/2014/main" id="{E8B1C4EA-F3F4-A33D-7BF5-46774ECD64BC}"/>
              </a:ext>
            </a:extLst>
          </p:cNvPr>
          <p:cNvSpPr/>
          <p:nvPr/>
        </p:nvSpPr>
        <p:spPr>
          <a:xfrm>
            <a:off x="5218278" y="3424748"/>
            <a:ext cx="5188191" cy="3432694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10800000">
            <a:off x="-403" y="-2891"/>
            <a:ext cx="12194620" cy="1430117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373" y="162385"/>
            <a:ext cx="4835336" cy="809065"/>
          </a:xfrm>
        </p:spPr>
        <p:txBody>
          <a:bodyPr>
            <a:normAutofit/>
          </a:bodyPr>
          <a:lstStyle/>
          <a:p>
            <a:pPr algn="r"/>
            <a:r>
              <a:rPr lang="ru-RU"/>
              <a:t>Для кого нужно?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8729588" y="3405689"/>
            <a:ext cx="5436797" cy="1470844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 descr="Picture background">
            <a:extLst>
              <a:ext uri="{FF2B5EF4-FFF2-40B4-BE49-F238E27FC236}">
                <a16:creationId xmlns:a16="http://schemas.microsoft.com/office/drawing/2014/main" id="{B14695A4-13FB-25AC-033E-64E6DA4146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54" r="15886" b="-297"/>
          <a:stretch/>
        </p:blipFill>
        <p:spPr>
          <a:xfrm>
            <a:off x="197461" y="506773"/>
            <a:ext cx="2199613" cy="183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25A3E2BD-6ECF-F0AB-53C8-7E4634F5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53" t="110" r="9010" b="-345"/>
          <a:stretch/>
        </p:blipFill>
        <p:spPr>
          <a:xfrm>
            <a:off x="2585783" y="1074575"/>
            <a:ext cx="2208407" cy="18873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73441CBF-15F6-E2DD-1FBC-BB255D64D3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42" t="1506" r="10690" b="910"/>
          <a:stretch/>
        </p:blipFill>
        <p:spPr>
          <a:xfrm>
            <a:off x="2495117" y="3186488"/>
            <a:ext cx="2312668" cy="1897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2AFA1962-18B9-1AE6-8973-F9309DB8E1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37" t="4777" r="12686" b="27070"/>
          <a:stretch/>
        </p:blipFill>
        <p:spPr>
          <a:xfrm>
            <a:off x="187434" y="2493097"/>
            <a:ext cx="2207633" cy="1869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Рисунок 8" descr="Picture background">
            <a:extLst>
              <a:ext uri="{FF2B5EF4-FFF2-40B4-BE49-F238E27FC236}">
                <a16:creationId xmlns:a16="http://schemas.microsoft.com/office/drawing/2014/main" id="{620965CD-4BF2-3B42-B5E5-693AA69D8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15" y="4573726"/>
            <a:ext cx="2200165" cy="1897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756EA5-86DE-12E4-F1AD-C3A52B877D0F}"/>
              </a:ext>
            </a:extLst>
          </p:cNvPr>
          <p:cNvSpPr txBox="1"/>
          <p:nvPr/>
        </p:nvSpPr>
        <p:spPr>
          <a:xfrm>
            <a:off x="5535075" y="3676335"/>
            <a:ext cx="455658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>
                <a:ea typeface="+mn-lt"/>
                <a:cs typeface="+mn-lt"/>
              </a:rPr>
              <a:t>Мужчины и женщины следящие за своим здоровьем и увлекающиеся спортивной техникой и спортом. В них входят как обычные люди, увлекающейся брендовой обувью, и спортсменов национального и мирового уровня.</a:t>
            </a:r>
            <a:endParaRPr lang="ru-RU" sz="2000" dirty="0"/>
          </a:p>
        </p:txBody>
      </p:sp>
      <p:pic>
        <p:nvPicPr>
          <p:cNvPr id="14" name="Рисунок 13" descr="Picture background">
            <a:extLst>
              <a:ext uri="{FF2B5EF4-FFF2-40B4-BE49-F238E27FC236}">
                <a16:creationId xmlns:a16="http://schemas.microsoft.com/office/drawing/2014/main" id="{FFD01055-E6A2-D7A6-5448-3FDD73176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558" y="5295900"/>
            <a:ext cx="2382253" cy="2342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361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10800000">
            <a:off x="-403" y="-2891"/>
            <a:ext cx="12194620" cy="1430117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8729588" y="3405689"/>
            <a:ext cx="5436797" cy="1470844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верхние углы 15">
            <a:extLst>
              <a:ext uri="{FF2B5EF4-FFF2-40B4-BE49-F238E27FC236}">
                <a16:creationId xmlns:a16="http://schemas.microsoft.com/office/drawing/2014/main" id="{2E76A101-15D8-C956-153A-B435F5A2080D}"/>
              </a:ext>
            </a:extLst>
          </p:cNvPr>
          <p:cNvSpPr/>
          <p:nvPr/>
        </p:nvSpPr>
        <p:spPr>
          <a:xfrm rot="5400000">
            <a:off x="-3625458" y="1244884"/>
            <a:ext cx="2267191" cy="4702694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D05D4-179B-8456-AE97-CA0FDBE96345}"/>
              </a:ext>
            </a:extLst>
          </p:cNvPr>
          <p:cNvSpPr txBox="1"/>
          <p:nvPr/>
        </p:nvSpPr>
        <p:spPr>
          <a:xfrm>
            <a:off x="-4845361" y="2582102"/>
            <a:ext cx="45565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ru-RU">
                <a:ea typeface="+mn-lt"/>
                <a:cs typeface="+mn-lt"/>
              </a:rPr>
              <a:t>Предоставить покупателям качественную и удобную спортивную обувь известных брендов или технику</a:t>
            </a:r>
            <a:endParaRPr lang="ru-RU"/>
          </a:p>
          <a:p>
            <a:pPr marL="285750" indent="-285750" algn="just">
              <a:buFont typeface="Arial"/>
              <a:buChar char="•"/>
            </a:pPr>
            <a:r>
              <a:rPr lang="ru-RU">
                <a:ea typeface="+mn-lt"/>
                <a:cs typeface="+mn-lt"/>
              </a:rPr>
              <a:t>Сделать удобный сервис доставки и оплаты заказов </a:t>
            </a:r>
            <a:endParaRPr lang="ru-RU"/>
          </a:p>
          <a:p>
            <a:pPr marL="285750" indent="-285750" algn="just">
              <a:buFont typeface="Arial"/>
              <a:buChar char="•"/>
            </a:pPr>
            <a:r>
              <a:rPr lang="ru-RU">
                <a:ea typeface="+mn-lt"/>
                <a:cs typeface="+mn-lt"/>
              </a:rPr>
              <a:t>Предоставить покупателям информацию о товаре в виде видео и фото обзоров </a:t>
            </a:r>
            <a:endParaRPr lang="ru-RU"/>
          </a:p>
        </p:txBody>
      </p:sp>
      <p:pic>
        <p:nvPicPr>
          <p:cNvPr id="3" name="Рисунок 2" descr="Picture background">
            <a:extLst>
              <a:ext uri="{FF2B5EF4-FFF2-40B4-BE49-F238E27FC236}">
                <a16:creationId xmlns:a16="http://schemas.microsoft.com/office/drawing/2014/main" id="{AA5C6E78-CA59-A645-6071-41029A07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53" y="-5019043"/>
            <a:ext cx="2848304" cy="1569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97160D20-D55A-B21F-4955-989F2191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53" y="-3243948"/>
            <a:ext cx="2848302" cy="13912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Рисунок 8" descr="Picture background">
            <a:extLst>
              <a:ext uri="{FF2B5EF4-FFF2-40B4-BE49-F238E27FC236}">
                <a16:creationId xmlns:a16="http://schemas.microsoft.com/office/drawing/2014/main" id="{330D5207-F8C4-952C-A0DE-AC4B6BD1D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53" y="-1657594"/>
            <a:ext cx="2848303" cy="1389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6598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верхние углы 9">
            <a:extLst>
              <a:ext uri="{FF2B5EF4-FFF2-40B4-BE49-F238E27FC236}">
                <a16:creationId xmlns:a16="http://schemas.microsoft.com/office/drawing/2014/main" id="{E8B1C4EA-F3F4-A33D-7BF5-46774ECD64BC}"/>
              </a:ext>
            </a:extLst>
          </p:cNvPr>
          <p:cNvSpPr/>
          <p:nvPr/>
        </p:nvSpPr>
        <p:spPr>
          <a:xfrm rot="5400000">
            <a:off x="912524" y="1496616"/>
            <a:ext cx="2961155" cy="4757122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5400000">
            <a:off x="5422497" y="-5451191"/>
            <a:ext cx="1298020" cy="12148917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3" y="98885"/>
            <a:ext cx="4835336" cy="809065"/>
          </a:xfrm>
        </p:spPr>
        <p:txBody>
          <a:bodyPr>
            <a:normAutofit/>
          </a:bodyPr>
          <a:lstStyle/>
          <a:p>
            <a:r>
              <a:rPr lang="ru-RU"/>
              <a:t>Задачи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8012038" y="2688139"/>
            <a:ext cx="6884597" cy="1458144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56EA5-86DE-12E4-F1AD-C3A52B877D0F}"/>
              </a:ext>
            </a:extLst>
          </p:cNvPr>
          <p:cNvSpPr txBox="1"/>
          <p:nvPr/>
        </p:nvSpPr>
        <p:spPr>
          <a:xfrm>
            <a:off x="-14825" y="2514066"/>
            <a:ext cx="455658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Предоставить покупателям качественную и удобную спортивную обувь известных брендов или технику</a:t>
            </a:r>
            <a:endParaRPr lang="ru-RU" sz="2000" dirty="0"/>
          </a:p>
          <a:p>
            <a:pPr marL="285750" indent="-28575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Сделать удобный сервис доставки и оплаты заказов </a:t>
            </a:r>
            <a:endParaRPr lang="ru-RU" sz="2000" dirty="0"/>
          </a:p>
          <a:p>
            <a:pPr marL="285750" indent="-285750" algn="just">
              <a:buFont typeface="Arial"/>
              <a:buChar char="•"/>
            </a:pPr>
            <a:r>
              <a:rPr lang="ru-RU" sz="2000" dirty="0">
                <a:ea typeface="+mn-lt"/>
                <a:cs typeface="+mn-lt"/>
              </a:rPr>
              <a:t>Предоставить покупателям информацию о товаре в виде видео и фото обзоров </a:t>
            </a:r>
            <a:endParaRPr lang="ru-RU" sz="2000" dirty="0"/>
          </a:p>
        </p:txBody>
      </p:sp>
      <p:pic>
        <p:nvPicPr>
          <p:cNvPr id="3" name="Рисунок 2" descr="Picture background">
            <a:extLst>
              <a:ext uri="{FF2B5EF4-FFF2-40B4-BE49-F238E27FC236}">
                <a16:creationId xmlns:a16="http://schemas.microsoft.com/office/drawing/2014/main" id="{DB14FAB8-032A-31EE-47C1-13D3E7C3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572" y="818165"/>
            <a:ext cx="2848304" cy="1569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D7C3CEE1-A05F-F80F-A28C-CA84DEDD9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72" y="2593260"/>
            <a:ext cx="2848302" cy="13912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A16521E8-5CE8-84F2-D1D6-6E88125A4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572" y="4179614"/>
            <a:ext cx="2848303" cy="1389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5526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верхние углы 9">
            <a:extLst>
              <a:ext uri="{FF2B5EF4-FFF2-40B4-BE49-F238E27FC236}">
                <a16:creationId xmlns:a16="http://schemas.microsoft.com/office/drawing/2014/main" id="{E8B1C4EA-F3F4-A33D-7BF5-46774ECD64BC}"/>
              </a:ext>
            </a:extLst>
          </p:cNvPr>
          <p:cNvSpPr/>
          <p:nvPr/>
        </p:nvSpPr>
        <p:spPr>
          <a:xfrm rot="5400000">
            <a:off x="13857153" y="803037"/>
            <a:ext cx="1433305" cy="4702694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5400000">
            <a:off x="5422497" y="-5451191"/>
            <a:ext cx="1298020" cy="12148917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56EA5-86DE-12E4-F1AD-C3A52B877D0F}"/>
              </a:ext>
            </a:extLst>
          </p:cNvPr>
          <p:cNvSpPr txBox="1"/>
          <p:nvPr/>
        </p:nvSpPr>
        <p:spPr>
          <a:xfrm>
            <a:off x="12407212" y="2557199"/>
            <a:ext cx="43696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>
                <a:ea typeface="+mn-lt"/>
                <a:cs typeface="+mn-lt"/>
              </a:rPr>
              <a:t>В ассортименте у нас будут такие товары как брендовая спортивная и повседневная обувь и техника для измерения физических данных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3" y="-950662"/>
            <a:ext cx="4835336" cy="809065"/>
          </a:xfrm>
        </p:spPr>
        <p:txBody>
          <a:bodyPr>
            <a:normAutofit/>
          </a:bodyPr>
          <a:lstStyle/>
          <a:p>
            <a:r>
              <a:rPr lang="ru-RU" dirty="0"/>
              <a:t>Ассортимент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8012038" y="2688139"/>
            <a:ext cx="6884597" cy="1458144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72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верхние углы 9">
            <a:extLst>
              <a:ext uri="{FF2B5EF4-FFF2-40B4-BE49-F238E27FC236}">
                <a16:creationId xmlns:a16="http://schemas.microsoft.com/office/drawing/2014/main" id="{E8B1C4EA-F3F4-A33D-7BF5-46774ECD64BC}"/>
              </a:ext>
            </a:extLst>
          </p:cNvPr>
          <p:cNvSpPr/>
          <p:nvPr/>
        </p:nvSpPr>
        <p:spPr>
          <a:xfrm rot="16200000">
            <a:off x="9110807" y="763706"/>
            <a:ext cx="1433305" cy="4702694"/>
          </a:xfrm>
          <a:prstGeom prst="round2Same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88DBC0C3-C49A-711F-DBF4-58148D88A606}"/>
              </a:ext>
            </a:extLst>
          </p:cNvPr>
          <p:cNvSpPr/>
          <p:nvPr/>
        </p:nvSpPr>
        <p:spPr>
          <a:xfrm rot="10800000">
            <a:off x="14051" y="1049"/>
            <a:ext cx="12193741" cy="1647331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56EA5-86DE-12E4-F1AD-C3A52B877D0F}"/>
              </a:ext>
            </a:extLst>
          </p:cNvPr>
          <p:cNvSpPr txBox="1"/>
          <p:nvPr/>
        </p:nvSpPr>
        <p:spPr>
          <a:xfrm>
            <a:off x="7643349" y="2447798"/>
            <a:ext cx="43696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>
                <a:ea typeface="+mn-lt"/>
                <a:cs typeface="+mn-lt"/>
              </a:rPr>
              <a:t>В ассортименте у нас будут такие товары как брендовая спортивная и повседневная обувь и техника для измерения физических данных</a:t>
            </a:r>
            <a:endParaRPr lang="ru-RU" sz="20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575B1-CD57-F68E-3892-053CC4F6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670" y="161683"/>
            <a:ext cx="4835336" cy="809065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Ассортимент</a:t>
            </a:r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ACED56AD-DDE7-6B60-0F6F-ECC7DA130A10}"/>
              </a:ext>
            </a:extLst>
          </p:cNvPr>
          <p:cNvSpPr/>
          <p:nvPr/>
        </p:nvSpPr>
        <p:spPr>
          <a:xfrm rot="16200000">
            <a:off x="9211969" y="3896828"/>
            <a:ext cx="1646943" cy="4278420"/>
          </a:xfrm>
          <a:prstGeom prst="rtTriangle">
            <a:avLst/>
          </a:prstGeom>
          <a:solidFill>
            <a:srgbClr val="DDA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 descr="Picture background">
            <a:extLst>
              <a:ext uri="{FF2B5EF4-FFF2-40B4-BE49-F238E27FC236}">
                <a16:creationId xmlns:a16="http://schemas.microsoft.com/office/drawing/2014/main" id="{C2F817C1-4564-F452-01DF-8E9731551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9" y="610610"/>
            <a:ext cx="2191407" cy="3149332"/>
          </a:xfrm>
          <a:prstGeom prst="rect">
            <a:avLst/>
          </a:prstGeom>
        </p:spPr>
      </p:pic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BF0C3D80-257E-E632-F17F-97B68D19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917" y="1287234"/>
            <a:ext cx="3321267" cy="2470498"/>
          </a:xfrm>
          <a:prstGeom prst="rect">
            <a:avLst/>
          </a:prstGeom>
        </p:spPr>
      </p:pic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5ABC4EC9-8877-31E1-E290-18CF301F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917" y="4014677"/>
            <a:ext cx="3321268" cy="2463473"/>
          </a:xfrm>
          <a:prstGeom prst="rect">
            <a:avLst/>
          </a:prstGeom>
        </p:spPr>
      </p:pic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ED428324-445F-506A-388F-1D83A3315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69" y="4010572"/>
            <a:ext cx="2191407" cy="22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1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17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VanillaVTI</vt:lpstr>
      <vt:lpstr>UNI-RU</vt:lpstr>
      <vt:lpstr>UNI-RU</vt:lpstr>
      <vt:lpstr>Цель проекта</vt:lpstr>
      <vt:lpstr>Для кого нужно?</vt:lpstr>
      <vt:lpstr>Для кого нужно?</vt:lpstr>
      <vt:lpstr>Презентация PowerPoint</vt:lpstr>
      <vt:lpstr>Задачи</vt:lpstr>
      <vt:lpstr>Ассортимент</vt:lpstr>
      <vt:lpstr>Ассортимент</vt:lpstr>
      <vt:lpstr>Уникальность</vt:lpstr>
      <vt:lpstr>Уникальность</vt:lpstr>
      <vt:lpstr>Уникальность</vt:lpstr>
      <vt:lpstr>Преимущества</vt:lpstr>
      <vt:lpstr>Преимущества</vt:lpstr>
      <vt:lpstr>Заключение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194</cp:revision>
  <dcterms:created xsi:type="dcterms:W3CDTF">2024-12-19T13:38:34Z</dcterms:created>
  <dcterms:modified xsi:type="dcterms:W3CDTF">2024-12-24T15:45:16Z</dcterms:modified>
</cp:coreProperties>
</file>